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6500" cy="10693400"/>
  <p:notesSz cx="7556500" cy="1069340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1"/>
    <a:srgbClr val="FCD325"/>
    <a:srgbClr val="FEE208"/>
    <a:srgbClr val="002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7"/>
  </p:normalViewPr>
  <p:slideViewPr>
    <p:cSldViewPr>
      <p:cViewPr>
        <p:scale>
          <a:sx n="160" d="100"/>
          <a:sy n="160" d="100"/>
        </p:scale>
        <p:origin x="-48" y="457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57736812-DFB7-D186-4E52-C16404F2F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0"/>
            <a:ext cx="7286625" cy="10299247"/>
          </a:xfrm>
          <a:prstGeom prst="rect">
            <a:avLst/>
          </a:prstGeom>
        </p:spPr>
      </p:pic>
      <p:sp>
        <p:nvSpPr>
          <p:cNvPr id="35" name="Rounded Rectangle 34">
            <a:extLst>
              <a:ext uri="{FF2B5EF4-FFF2-40B4-BE49-F238E27FC236}">
                <a16:creationId xmlns:a16="http://schemas.microsoft.com/office/drawing/2014/main" xmlns="" id="{A7D6A7F3-02DF-8701-7003-DD4B519A7AD3}"/>
              </a:ext>
            </a:extLst>
          </p:cNvPr>
          <p:cNvSpPr/>
          <p:nvPr/>
        </p:nvSpPr>
        <p:spPr>
          <a:xfrm>
            <a:off x="288918" y="9707936"/>
            <a:ext cx="7070206" cy="596996"/>
          </a:xfrm>
          <a:prstGeom prst="roundRect">
            <a:avLst>
              <a:gd name="adj" fmla="val 50000"/>
            </a:avLst>
          </a:prstGeom>
          <a:gradFill>
            <a:gsLst>
              <a:gs pos="0">
                <a:srgbClr val="FCD325"/>
              </a:gs>
              <a:gs pos="100000">
                <a:srgbClr val="FEE2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A51EE221-6C0E-F676-30BB-2C9B3A8A3EC5}"/>
              </a:ext>
            </a:extLst>
          </p:cNvPr>
          <p:cNvSpPr/>
          <p:nvPr/>
        </p:nvSpPr>
        <p:spPr>
          <a:xfrm>
            <a:off x="0" y="927100"/>
            <a:ext cx="4112564" cy="533400"/>
          </a:xfrm>
          <a:prstGeom prst="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DB79B66-E3F8-B4B6-592A-51296E91D22B}"/>
              </a:ext>
            </a:extLst>
          </p:cNvPr>
          <p:cNvSpPr txBox="1"/>
          <p:nvPr/>
        </p:nvSpPr>
        <p:spPr>
          <a:xfrm>
            <a:off x="168875" y="927100"/>
            <a:ext cx="3839513" cy="523220"/>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DEALING WITH STRESS</a:t>
            </a:r>
          </a:p>
        </p:txBody>
      </p:sp>
      <p:sp>
        <p:nvSpPr>
          <p:cNvPr id="10" name="Rounded Rectangle 9">
            <a:extLst>
              <a:ext uri="{FF2B5EF4-FFF2-40B4-BE49-F238E27FC236}">
                <a16:creationId xmlns:a16="http://schemas.microsoft.com/office/drawing/2014/main" xmlns="" id="{A292A17C-9D4C-9397-CA2C-D37BFB752602}"/>
              </a:ext>
            </a:extLst>
          </p:cNvPr>
          <p:cNvSpPr/>
          <p:nvPr/>
        </p:nvSpPr>
        <p:spPr>
          <a:xfrm>
            <a:off x="325437" y="1724654"/>
            <a:ext cx="1514475" cy="307777"/>
          </a:xfrm>
          <a:prstGeom prst="roundRect">
            <a:avLst>
              <a:gd name="adj" fmla="val 50000"/>
            </a:avLst>
          </a:prstGeom>
          <a:solidFill>
            <a:srgbClr val="002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xmlns="" id="{E9246D0F-F265-390A-41F1-3A5FB3CEB570}"/>
              </a:ext>
            </a:extLst>
          </p:cNvPr>
          <p:cNvSpPr/>
          <p:nvPr/>
        </p:nvSpPr>
        <p:spPr>
          <a:xfrm>
            <a:off x="273050" y="1681878"/>
            <a:ext cx="1603382" cy="381000"/>
          </a:xfrm>
          <a:prstGeom prst="roundRect">
            <a:avLst>
              <a:gd name="adj" fmla="val 50000"/>
            </a:avLst>
          </a:prstGeom>
          <a:noFill/>
          <a:ln w="12700">
            <a:solidFill>
              <a:srgbClr val="009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C2B1C40C-F21C-F940-2670-2B6349509A80}"/>
              </a:ext>
            </a:extLst>
          </p:cNvPr>
          <p:cNvSpPr txBox="1"/>
          <p:nvPr/>
        </p:nvSpPr>
        <p:spPr>
          <a:xfrm>
            <a:off x="325437" y="1721888"/>
            <a:ext cx="1426994" cy="307777"/>
          </a:xfrm>
          <a:prstGeom prst="rect">
            <a:avLst/>
          </a:prstGeom>
          <a:noFill/>
        </p:spPr>
        <p:txBody>
          <a:bodyPr wrap="none" rtlCol="0">
            <a:spAutoFit/>
          </a:bodyPr>
          <a:lstStyle/>
          <a:p>
            <a:r>
              <a:rPr lang="en-ZA" sz="1400" b="1" dirty="0">
                <a:solidFill>
                  <a:schemeClr val="bg1"/>
                </a:solidFill>
                <a:latin typeface="Century Gothic" panose="020B0502020202020204" pitchFamily="34" charset="0"/>
              </a:rPr>
              <a:t>What is Stress?</a:t>
            </a:r>
            <a:endParaRPr lang="en-ZA" sz="1400"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A3418983-29FD-596D-8828-85CF38CA2806}"/>
              </a:ext>
            </a:extLst>
          </p:cNvPr>
          <p:cNvSpPr txBox="1"/>
          <p:nvPr/>
        </p:nvSpPr>
        <p:spPr>
          <a:xfrm>
            <a:off x="210935" y="2121906"/>
            <a:ext cx="7161749" cy="1631216"/>
          </a:xfrm>
          <a:prstGeom prst="rect">
            <a:avLst/>
          </a:prstGeom>
          <a:noFill/>
        </p:spPr>
        <p:txBody>
          <a:bodyPr wrap="square" rtlCol="0">
            <a:spAutoFit/>
          </a:bodyPr>
          <a:lstStyle/>
          <a:p>
            <a:pPr algn="l"/>
            <a:r>
              <a:rPr lang="en-ZA" sz="1000" dirty="0">
                <a:latin typeface="Century Gothic" panose="020B0502020202020204" pitchFamily="34" charset="0"/>
              </a:rPr>
              <a:t>The word stress comes from the Latin </a:t>
            </a:r>
          </a:p>
          <a:p>
            <a:pPr algn="l"/>
            <a:r>
              <a:rPr lang="en-ZA" sz="1000" dirty="0">
                <a:latin typeface="Century Gothic" panose="020B0502020202020204" pitchFamily="34" charset="0"/>
              </a:rPr>
              <a:t>word “</a:t>
            </a:r>
            <a:r>
              <a:rPr lang="en-ZA" sz="1000" dirty="0" err="1">
                <a:latin typeface="Century Gothic" panose="020B0502020202020204" pitchFamily="34" charset="0"/>
              </a:rPr>
              <a:t>stringere</a:t>
            </a:r>
            <a:r>
              <a:rPr lang="en-ZA" sz="1000" dirty="0">
                <a:latin typeface="Century Gothic" panose="020B0502020202020204" pitchFamily="34" charset="0"/>
              </a:rPr>
              <a:t>” which means “to strain” or “to tighten”. This is exactly what stress is about: in a stressful event, our body tenses to allow for a quick response. Stress is normal – it helps us to survive and react to our environment. </a:t>
            </a:r>
          </a:p>
          <a:p>
            <a:pPr algn="l"/>
            <a:endParaRPr lang="en-ZA" sz="1000" dirty="0">
              <a:latin typeface="Century Gothic" panose="020B0502020202020204" pitchFamily="34" charset="0"/>
            </a:endParaRPr>
          </a:p>
          <a:p>
            <a:pPr algn="l"/>
            <a:r>
              <a:rPr lang="en-ZA" sz="1000" dirty="0">
                <a:latin typeface="Century Gothic" panose="020B0502020202020204" pitchFamily="34" charset="0"/>
              </a:rPr>
              <a:t>However, stress can become unhealthy and dangerous. In nature, our bodies are designed to react to a threat with a quick bodily response. Normally, the threat would be dealt with, and our body would return to normal. In our hectic daily life, stress has become the normality, so our bodies do not return to relaxation but are constantly tense to react to the multiple stress factors around us. When we do not find time to unwind and our bodies never get to relax, stress becomes dangerous and unhealthy.</a:t>
            </a:r>
          </a:p>
          <a:p>
            <a:pPr algn="l"/>
            <a:endParaRPr lang="en-US" sz="1000" dirty="0">
              <a:latin typeface="Century Gothic" panose="020B0502020202020204" pitchFamily="34" charset="0"/>
            </a:endParaRPr>
          </a:p>
        </p:txBody>
      </p:sp>
      <p:sp>
        <p:nvSpPr>
          <p:cNvPr id="13" name="TextBox 12">
            <a:extLst>
              <a:ext uri="{FF2B5EF4-FFF2-40B4-BE49-F238E27FC236}">
                <a16:creationId xmlns:a16="http://schemas.microsoft.com/office/drawing/2014/main" xmlns="" id="{6DB0A443-EE16-D235-6135-E16B75000982}"/>
              </a:ext>
            </a:extLst>
          </p:cNvPr>
          <p:cNvSpPr txBox="1"/>
          <p:nvPr/>
        </p:nvSpPr>
        <p:spPr>
          <a:xfrm>
            <a:off x="197375" y="3616445"/>
            <a:ext cx="7161749" cy="707886"/>
          </a:xfrm>
          <a:prstGeom prst="rect">
            <a:avLst/>
          </a:prstGeom>
          <a:noFill/>
        </p:spPr>
        <p:txBody>
          <a:bodyPr wrap="square" rtlCol="0">
            <a:spAutoFit/>
          </a:bodyPr>
          <a:lstStyle/>
          <a:p>
            <a:r>
              <a:rPr lang="en-ZA" sz="1000" b="1" dirty="0">
                <a:solidFill>
                  <a:srgbClr val="0093D1"/>
                </a:solidFill>
                <a:latin typeface="Century Gothic" panose="020B0502020202020204" pitchFamily="34" charset="0"/>
              </a:rPr>
              <a:t>Measure your Stress</a:t>
            </a:r>
          </a:p>
          <a:p>
            <a:endParaRPr lang="en-ZA" sz="1000" dirty="0">
              <a:latin typeface="Century Gothic" panose="020B0502020202020204" pitchFamily="34" charset="0"/>
            </a:endParaRPr>
          </a:p>
          <a:p>
            <a:r>
              <a:rPr lang="en-US" sz="1000" dirty="0">
                <a:latin typeface="Century Gothic" panose="020B0502020202020204" pitchFamily="34" charset="0"/>
              </a:rPr>
              <a:t>Use this scale to rate your stress. Take the last </a:t>
            </a:r>
            <a:r>
              <a:rPr lang="en-US" sz="1000" b="1" dirty="0">
                <a:solidFill>
                  <a:srgbClr val="0093D1"/>
                </a:solidFill>
                <a:latin typeface="Century Gothic" panose="020B0502020202020204" pitchFamily="34" charset="0"/>
              </a:rPr>
              <a:t>two weeks</a:t>
            </a:r>
            <a:r>
              <a:rPr lang="en-US" sz="1000" dirty="0">
                <a:solidFill>
                  <a:srgbClr val="0093D1"/>
                </a:solidFill>
                <a:latin typeface="Century Gothic" panose="020B0502020202020204" pitchFamily="34" charset="0"/>
              </a:rPr>
              <a:t> </a:t>
            </a:r>
            <a:r>
              <a:rPr lang="en-US" sz="1000" dirty="0">
                <a:latin typeface="Century Gothic" panose="020B0502020202020204" pitchFamily="34" charset="0"/>
              </a:rPr>
              <a:t>as your time frame and score the following items using the scoring system below:</a:t>
            </a:r>
          </a:p>
        </p:txBody>
      </p:sp>
      <p:sp>
        <p:nvSpPr>
          <p:cNvPr id="21" name="Rectangle 20">
            <a:extLst>
              <a:ext uri="{FF2B5EF4-FFF2-40B4-BE49-F238E27FC236}">
                <a16:creationId xmlns:a16="http://schemas.microsoft.com/office/drawing/2014/main" xmlns="" id="{FDC86F2C-EBBF-54F3-2AD6-86619A474348}"/>
              </a:ext>
            </a:extLst>
          </p:cNvPr>
          <p:cNvSpPr/>
          <p:nvPr/>
        </p:nvSpPr>
        <p:spPr>
          <a:xfrm>
            <a:off x="1291" y="870449"/>
            <a:ext cx="4174683" cy="636521"/>
          </a:xfrm>
          <a:prstGeom prst="rect">
            <a:avLst/>
          </a:prstGeom>
          <a:noFill/>
          <a:ln w="12700">
            <a:solidFill>
              <a:srgbClr val="FCD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xmlns="" id="{5B98A4D6-0DE6-2A87-0331-6E9906088856}"/>
              </a:ext>
            </a:extLst>
          </p:cNvPr>
          <p:cNvGraphicFramePr>
            <a:graphicFrameLocks noGrp="1"/>
          </p:cNvGraphicFramePr>
          <p:nvPr>
            <p:extLst>
              <p:ext uri="{D42A27DB-BD31-4B8C-83A1-F6EECF244321}">
                <p14:modId xmlns:p14="http://schemas.microsoft.com/office/powerpoint/2010/main" val="275041014"/>
              </p:ext>
            </p:extLst>
          </p:nvPr>
        </p:nvGraphicFramePr>
        <p:xfrm>
          <a:off x="288918" y="4746972"/>
          <a:ext cx="7161750" cy="4030980"/>
        </p:xfrm>
        <a:graphic>
          <a:graphicData uri="http://schemas.openxmlformats.org/drawingml/2006/table">
            <a:tbl>
              <a:tblPr/>
              <a:tblGrid>
                <a:gridCol w="3046450">
                  <a:extLst>
                    <a:ext uri="{9D8B030D-6E8A-4147-A177-3AD203B41FA5}">
                      <a16:colId xmlns:a16="http://schemas.microsoft.com/office/drawing/2014/main" xmlns="" val="2737619882"/>
                    </a:ext>
                  </a:extLst>
                </a:gridCol>
                <a:gridCol w="764880">
                  <a:extLst>
                    <a:ext uri="{9D8B030D-6E8A-4147-A177-3AD203B41FA5}">
                      <a16:colId xmlns:a16="http://schemas.microsoft.com/office/drawing/2014/main" xmlns="" val="678839920"/>
                    </a:ext>
                  </a:extLst>
                </a:gridCol>
                <a:gridCol w="2587920">
                  <a:extLst>
                    <a:ext uri="{9D8B030D-6E8A-4147-A177-3AD203B41FA5}">
                      <a16:colId xmlns:a16="http://schemas.microsoft.com/office/drawing/2014/main" xmlns="" val="2520585587"/>
                    </a:ext>
                  </a:extLst>
                </a:gridCol>
                <a:gridCol w="762500">
                  <a:extLst>
                    <a:ext uri="{9D8B030D-6E8A-4147-A177-3AD203B41FA5}">
                      <a16:colId xmlns:a16="http://schemas.microsoft.com/office/drawing/2014/main" xmlns="" val="3407884099"/>
                    </a:ext>
                  </a:extLst>
                </a:gridCol>
              </a:tblGrid>
              <a:tr h="66276">
                <a:tc>
                  <a:txBody>
                    <a:bodyPr/>
                    <a:lstStyle/>
                    <a:p>
                      <a:pPr>
                        <a:lnSpc>
                          <a:spcPct val="115000"/>
                        </a:lnSpc>
                      </a:pPr>
                      <a:r>
                        <a:rPr lang="en-US" sz="100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Fatigue or tiredness</a:t>
                      </a:r>
                      <a:endParaRPr lang="en-ZA" sz="1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 helpless or hopeless</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368474420"/>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Pounding heart</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Excessive drinking</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429774580"/>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Rapid pulse</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Excessive smoking</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965848340"/>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Increased perspiration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Excessive spending</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509354565"/>
                  </a:ext>
                </a:extLst>
              </a:tr>
              <a:tr h="66276">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Rapid breathing</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Excessive drug or medication use</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15155027"/>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Aching neck or shoulders</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 upset</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825668438"/>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Lower back pain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 nervous or anxious</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833426199"/>
                  </a:ext>
                </a:extLst>
              </a:tr>
              <a:tr h="122316">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Gritting teeth or clenching jaw</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Increased irritability</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230814076"/>
                  </a:ext>
                </a:extLst>
              </a:tr>
              <a:tr h="66276">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Hives or skin rash</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Worrisome thoughts</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198629564"/>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Headaches</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Impatience</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331432273"/>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Cold hands or feet</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Feelings of depression</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45890985"/>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Tightness in chest</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Loss of sexual interest</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842173482"/>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Nausea</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 angry</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375164276"/>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Diarrhea or constipation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Sleep difficulty</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366322135"/>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Stomach discomfort</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Forgetfulness</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1373913262"/>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Nail biting</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Racing or intrusive thoughts</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61938960"/>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Twitches or tics</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 restless</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61415908"/>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Difficulty swallowing or dry mouth</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Difficulty concentrating</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133116571"/>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Colds or flu</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Periods of crying</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997506416"/>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Lack of energy</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Frequent absences from work</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268942485"/>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Overeating</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Poor self-confidence</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486538992"/>
                  </a:ext>
                </a:extLst>
              </a:tr>
              <a:tr h="33808">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Fatigue or tiredness</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Feeling helpless or hopeless</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2301688479"/>
                  </a:ext>
                </a:extLst>
              </a:tr>
              <a:tr h="33808">
                <a:tc>
                  <a:txBody>
                    <a:bodyPr/>
                    <a:lstStyle/>
                    <a:p>
                      <a:pPr>
                        <a:lnSpc>
                          <a:spcPct val="115000"/>
                        </a:lnSpc>
                      </a:pPr>
                      <a:r>
                        <a:rPr lang="en-US" sz="100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Pounding heart</a:t>
                      </a:r>
                      <a:endParaRPr lang="en-ZA" sz="1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tc>
                  <a:txBody>
                    <a:bodyPr/>
                    <a:lstStyle/>
                    <a:p>
                      <a:pPr>
                        <a:lnSpc>
                          <a:spcPct val="115000"/>
                        </a:lnSpc>
                      </a:pPr>
                      <a:r>
                        <a:rPr lang="en-US" sz="1000"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Excessive drinking</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b"/>
                      <a:endParaRPr lang="en-US" sz="1000" b="0" i="0" u="none" strike="noStrike" dirty="0">
                        <a:solidFill>
                          <a:srgbClr val="000000"/>
                        </a:solidFill>
                        <a:effectLst/>
                        <a:latin typeface="Century Gothic" panose="020B0502020202020204" pitchFamily="34" charset="0"/>
                        <a:ea typeface="Open Sans" panose="020B0606030504020204" pitchFamily="34" charset="0"/>
                        <a:cs typeface="Open Sans" panose="020B0606030504020204" pitchFamily="34" charset="0"/>
                      </a:endParaRPr>
                    </a:p>
                  </a:txBody>
                  <a:tcPr marL="1259" marR="1259" marT="1259" marB="0" anchor="b"/>
                </a:tc>
                <a:extLst>
                  <a:ext uri="{0D108BD9-81ED-4DB2-BD59-A6C34878D82A}">
                    <a16:rowId xmlns:a16="http://schemas.microsoft.com/office/drawing/2014/main" xmlns="" val="349596109"/>
                  </a:ext>
                </a:extLst>
              </a:tr>
            </a:tbl>
          </a:graphicData>
        </a:graphic>
      </p:graphicFrame>
      <p:sp>
        <p:nvSpPr>
          <p:cNvPr id="26" name="TextBox 25">
            <a:extLst>
              <a:ext uri="{FF2B5EF4-FFF2-40B4-BE49-F238E27FC236}">
                <a16:creationId xmlns:a16="http://schemas.microsoft.com/office/drawing/2014/main" xmlns="" id="{BE8AE805-42E1-FA8F-4BB3-9E1378BACAB1}"/>
              </a:ext>
            </a:extLst>
          </p:cNvPr>
          <p:cNvSpPr txBox="1"/>
          <p:nvPr/>
        </p:nvSpPr>
        <p:spPr>
          <a:xfrm>
            <a:off x="210935" y="4219718"/>
            <a:ext cx="5318132" cy="553998"/>
          </a:xfrm>
          <a:prstGeom prst="rect">
            <a:avLst/>
          </a:prstGeom>
          <a:noFill/>
        </p:spPr>
        <p:txBody>
          <a:bodyPr wrap="square" rtlCol="0">
            <a:spAutoFit/>
          </a:bodyPr>
          <a:lstStyle/>
          <a:p>
            <a:pPr algn="l"/>
            <a:r>
              <a:rPr lang="en-US" sz="1000" b="1" dirty="0">
                <a:solidFill>
                  <a:srgbClr val="0093D1"/>
                </a:solidFill>
                <a:latin typeface="Century Gothic" panose="020B0502020202020204" pitchFamily="34" charset="0"/>
              </a:rPr>
              <a:t> </a:t>
            </a:r>
            <a:endParaRPr lang="en-ZA" sz="1000" dirty="0">
              <a:solidFill>
                <a:srgbClr val="0093D1"/>
              </a:solidFill>
              <a:latin typeface="Century Gothic" panose="020B0502020202020204" pitchFamily="34" charset="0"/>
            </a:endParaRPr>
          </a:p>
          <a:p>
            <a:pPr algn="l"/>
            <a:r>
              <a:rPr lang="en-US" sz="1000" b="1" dirty="0">
                <a:solidFill>
                  <a:srgbClr val="0093D1"/>
                </a:solidFill>
                <a:latin typeface="Century Gothic" panose="020B0502020202020204" pitchFamily="34" charset="0"/>
              </a:rPr>
              <a:t>0 = </a:t>
            </a:r>
            <a:r>
              <a:rPr lang="en-US" sz="1000" b="1" dirty="0">
                <a:solidFill>
                  <a:srgbClr val="002E66"/>
                </a:solidFill>
                <a:latin typeface="Century Gothic" panose="020B0502020202020204" pitchFamily="34" charset="0"/>
              </a:rPr>
              <a:t>Never</a:t>
            </a:r>
            <a:r>
              <a:rPr lang="en-US" sz="1000" b="1" dirty="0">
                <a:solidFill>
                  <a:srgbClr val="0093D1"/>
                </a:solidFill>
                <a:latin typeface="Century Gothic" panose="020B0502020202020204" pitchFamily="34" charset="0"/>
              </a:rPr>
              <a:t>	1 = </a:t>
            </a:r>
            <a:r>
              <a:rPr lang="en-US" sz="1000" b="1" dirty="0">
                <a:solidFill>
                  <a:srgbClr val="002E66"/>
                </a:solidFill>
                <a:latin typeface="Century Gothic" panose="020B0502020202020204" pitchFamily="34" charset="0"/>
              </a:rPr>
              <a:t>Sometimes</a:t>
            </a:r>
            <a:r>
              <a:rPr lang="en-US" sz="1000" b="1" dirty="0">
                <a:solidFill>
                  <a:srgbClr val="0093D1"/>
                </a:solidFill>
                <a:latin typeface="Century Gothic" panose="020B0502020202020204" pitchFamily="34" charset="0"/>
              </a:rPr>
              <a:t>	            2 = </a:t>
            </a:r>
            <a:r>
              <a:rPr lang="en-US" sz="1000" b="1" dirty="0">
                <a:solidFill>
                  <a:srgbClr val="002E66"/>
                </a:solidFill>
                <a:latin typeface="Century Gothic" panose="020B0502020202020204" pitchFamily="34" charset="0"/>
              </a:rPr>
              <a:t>Often</a:t>
            </a:r>
            <a:r>
              <a:rPr lang="en-US" sz="1000" b="1" dirty="0">
                <a:solidFill>
                  <a:srgbClr val="0093D1"/>
                </a:solidFill>
                <a:latin typeface="Century Gothic" panose="020B0502020202020204" pitchFamily="34" charset="0"/>
              </a:rPr>
              <a:t>             3 = </a:t>
            </a:r>
            <a:r>
              <a:rPr lang="en-US" sz="1000" b="1" dirty="0">
                <a:solidFill>
                  <a:srgbClr val="002E66"/>
                </a:solidFill>
                <a:latin typeface="Century Gothic" panose="020B0502020202020204" pitchFamily="34" charset="0"/>
              </a:rPr>
              <a:t>Very Often</a:t>
            </a:r>
            <a:endParaRPr lang="en-ZA" sz="1000" dirty="0">
              <a:solidFill>
                <a:srgbClr val="002E66"/>
              </a:solidFill>
              <a:latin typeface="Century Gothic" panose="020B0502020202020204" pitchFamily="34" charset="0"/>
            </a:endParaRPr>
          </a:p>
          <a:p>
            <a:pPr algn="l"/>
            <a:endParaRPr lang="en-US" sz="1000" dirty="0">
              <a:solidFill>
                <a:srgbClr val="0093D1"/>
              </a:solidFill>
              <a:latin typeface="Century Gothic" panose="020B0502020202020204" pitchFamily="34" charset="0"/>
            </a:endParaRPr>
          </a:p>
        </p:txBody>
      </p:sp>
      <p:sp>
        <p:nvSpPr>
          <p:cNvPr id="27" name="TextBox 26">
            <a:extLst>
              <a:ext uri="{FF2B5EF4-FFF2-40B4-BE49-F238E27FC236}">
                <a16:creationId xmlns:a16="http://schemas.microsoft.com/office/drawing/2014/main" xmlns="" id="{DF80F378-3069-BF96-9611-28571668A676}"/>
              </a:ext>
            </a:extLst>
          </p:cNvPr>
          <p:cNvSpPr txBox="1"/>
          <p:nvPr/>
        </p:nvSpPr>
        <p:spPr>
          <a:xfrm>
            <a:off x="197373" y="8775700"/>
            <a:ext cx="7161749" cy="1015663"/>
          </a:xfrm>
          <a:prstGeom prst="rect">
            <a:avLst/>
          </a:prstGeom>
          <a:noFill/>
        </p:spPr>
        <p:txBody>
          <a:bodyPr wrap="square" rtlCol="0">
            <a:spAutoFit/>
          </a:bodyPr>
          <a:lstStyle/>
          <a:p>
            <a:r>
              <a:rPr lang="en-US" sz="1000" b="1" dirty="0">
                <a:solidFill>
                  <a:srgbClr val="002E66"/>
                </a:solidFill>
                <a:latin typeface="Century Gothic" panose="020B0502020202020204" pitchFamily="34" charset="0"/>
              </a:rPr>
              <a:t>If you scored:</a:t>
            </a:r>
            <a:endParaRPr lang="en-ZA" sz="1000" dirty="0">
              <a:solidFill>
                <a:srgbClr val="002E66"/>
              </a:solidFill>
              <a:latin typeface="Century Gothic" panose="020B0502020202020204" pitchFamily="34" charset="0"/>
            </a:endParaRPr>
          </a:p>
          <a:p>
            <a:r>
              <a:rPr lang="en-US" sz="1000" b="1" dirty="0">
                <a:solidFill>
                  <a:srgbClr val="0093D1"/>
                </a:solidFill>
                <a:latin typeface="Century Gothic" panose="020B0502020202020204" pitchFamily="34" charset="0"/>
              </a:rPr>
              <a:t>0 – 19    </a:t>
            </a:r>
            <a:r>
              <a:rPr lang="en-US" sz="1000" dirty="0">
                <a:latin typeface="Century Gothic" panose="020B0502020202020204" pitchFamily="34" charset="0"/>
              </a:rPr>
              <a:t>Your stress level is lower than average</a:t>
            </a:r>
            <a:endParaRPr lang="en-ZA" sz="1000" dirty="0">
              <a:latin typeface="Century Gothic" panose="020B0502020202020204" pitchFamily="34" charset="0"/>
            </a:endParaRPr>
          </a:p>
          <a:p>
            <a:r>
              <a:rPr lang="en-US" sz="1000" b="1" dirty="0">
                <a:solidFill>
                  <a:srgbClr val="002E66"/>
                </a:solidFill>
                <a:latin typeface="Century Gothic" panose="020B0502020202020204" pitchFamily="34" charset="0"/>
              </a:rPr>
              <a:t>20 – 39  </a:t>
            </a:r>
            <a:r>
              <a:rPr lang="en-US" sz="1000" dirty="0">
                <a:latin typeface="Century Gothic" panose="020B0502020202020204" pitchFamily="34" charset="0"/>
              </a:rPr>
              <a:t>Your stress level is average</a:t>
            </a:r>
            <a:endParaRPr lang="en-ZA" sz="1000" dirty="0">
              <a:latin typeface="Century Gothic" panose="020B0502020202020204" pitchFamily="34" charset="0"/>
            </a:endParaRPr>
          </a:p>
          <a:p>
            <a:r>
              <a:rPr lang="en-US" sz="1000" b="1" dirty="0">
                <a:solidFill>
                  <a:srgbClr val="002E66"/>
                </a:solidFill>
                <a:latin typeface="Century Gothic" panose="020B0502020202020204" pitchFamily="34" charset="0"/>
              </a:rPr>
              <a:t>40 – 49  </a:t>
            </a:r>
            <a:r>
              <a:rPr lang="en-US" sz="1000" dirty="0">
                <a:latin typeface="Century Gothic" panose="020B0502020202020204" pitchFamily="34" charset="0"/>
              </a:rPr>
              <a:t>Your stress level is slightly higher than average</a:t>
            </a:r>
            <a:endParaRPr lang="en-ZA" sz="1000" dirty="0">
              <a:latin typeface="Century Gothic" panose="020B0502020202020204" pitchFamily="34" charset="0"/>
            </a:endParaRPr>
          </a:p>
          <a:p>
            <a:r>
              <a:rPr lang="en-US" sz="1000" b="1" dirty="0">
                <a:solidFill>
                  <a:srgbClr val="002E66"/>
                </a:solidFill>
                <a:latin typeface="Century Gothic" panose="020B0502020202020204" pitchFamily="34" charset="0"/>
              </a:rPr>
              <a:t>50 +       </a:t>
            </a:r>
            <a:r>
              <a:rPr lang="en-US" sz="1000" dirty="0">
                <a:latin typeface="Century Gothic" panose="020B0502020202020204" pitchFamily="34" charset="0"/>
              </a:rPr>
              <a:t>Your stress level is much higher than average and is of concern</a:t>
            </a:r>
            <a:endParaRPr lang="en-ZA" sz="1000" dirty="0">
              <a:latin typeface="Century Gothic" panose="020B0502020202020204" pitchFamily="34" charset="0"/>
            </a:endParaRPr>
          </a:p>
          <a:p>
            <a:endParaRPr lang="en-US" sz="1000" dirty="0">
              <a:latin typeface="Century Gothic" panose="020B0502020202020204" pitchFamily="34" charset="0"/>
            </a:endParaRPr>
          </a:p>
        </p:txBody>
      </p:sp>
      <p:sp>
        <p:nvSpPr>
          <p:cNvPr id="28" name="TextBox 27">
            <a:extLst>
              <a:ext uri="{FF2B5EF4-FFF2-40B4-BE49-F238E27FC236}">
                <a16:creationId xmlns:a16="http://schemas.microsoft.com/office/drawing/2014/main" xmlns="" id="{285E1572-B560-C91E-1F70-4AEF29699B9B}"/>
              </a:ext>
            </a:extLst>
          </p:cNvPr>
          <p:cNvSpPr txBox="1"/>
          <p:nvPr/>
        </p:nvSpPr>
        <p:spPr>
          <a:xfrm>
            <a:off x="489743" y="9748516"/>
            <a:ext cx="6853238" cy="553998"/>
          </a:xfrm>
          <a:prstGeom prst="rect">
            <a:avLst/>
          </a:prstGeom>
          <a:noFill/>
        </p:spPr>
        <p:txBody>
          <a:bodyPr wrap="square" rtlCol="0">
            <a:spAutoFit/>
          </a:bodyPr>
          <a:lstStyle/>
          <a:p>
            <a:pPr algn="ctr"/>
            <a:r>
              <a:rPr lang="en-US" sz="1000" b="1" dirty="0">
                <a:solidFill>
                  <a:srgbClr val="002E66"/>
                </a:solidFill>
                <a:latin typeface="Century Gothic" panose="020B0502020202020204" pitchFamily="34" charset="0"/>
              </a:rPr>
              <a:t>If you are concerned by the outcome of the survey or would like to discuss any other work or personal            challenges, please contact your Employee Wellbeing </a:t>
            </a:r>
            <a:r>
              <a:rPr lang="en-US" sz="1000" b="1" dirty="0" err="1">
                <a:solidFill>
                  <a:srgbClr val="002E66"/>
                </a:solidFill>
                <a:latin typeface="Century Gothic" panose="020B0502020202020204" pitchFamily="34" charset="0"/>
              </a:rPr>
              <a:t>Programme</a:t>
            </a:r>
            <a:r>
              <a:rPr lang="en-US" sz="1000" b="1" dirty="0">
                <a:solidFill>
                  <a:srgbClr val="002E66"/>
                </a:solidFill>
                <a:latin typeface="Century Gothic" panose="020B0502020202020204" pitchFamily="34" charset="0"/>
              </a:rPr>
              <a:t> </a:t>
            </a:r>
          </a:p>
          <a:p>
            <a:pPr algn="ctr"/>
            <a:r>
              <a:rPr lang="en-ZA" sz="1000" b="1" dirty="0" smtClean="0">
                <a:solidFill>
                  <a:srgbClr val="0093D1"/>
                </a:solidFill>
                <a:latin typeface="Century Gothic" panose="020B0502020202020204" pitchFamily="34" charset="0"/>
              </a:rPr>
              <a:t>NOW</a:t>
            </a:r>
            <a:endParaRPr lang="en-US" sz="1000" dirty="0">
              <a:solidFill>
                <a:srgbClr val="0093D1"/>
              </a:solidFill>
              <a:latin typeface="Century Gothic" panose="020B0502020202020204" pitchFamily="34" charset="0"/>
            </a:endParaRPr>
          </a:p>
        </p:txBody>
      </p:sp>
      <p:sp>
        <p:nvSpPr>
          <p:cNvPr id="29" name="Rectangle 2">
            <a:extLst>
              <a:ext uri="{FF2B5EF4-FFF2-40B4-BE49-F238E27FC236}">
                <a16:creationId xmlns:a16="http://schemas.microsoft.com/office/drawing/2014/main" xmlns="" id="{EA1F6150-48D4-E582-4B00-543D7670F33B}"/>
              </a:ext>
            </a:extLst>
          </p:cNvPr>
          <p:cNvSpPr>
            <a:spLocks noChangeArrowheads="1"/>
          </p:cNvSpPr>
          <p:nvPr/>
        </p:nvSpPr>
        <p:spPr bwMode="auto">
          <a:xfrm>
            <a:off x="0" y="0"/>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ounded Rectangle 35">
            <a:extLst>
              <a:ext uri="{FF2B5EF4-FFF2-40B4-BE49-F238E27FC236}">
                <a16:creationId xmlns:a16="http://schemas.microsoft.com/office/drawing/2014/main" xmlns="" id="{9740FA40-0FD3-648B-DC8E-CC2A93C7FDA5}"/>
              </a:ext>
            </a:extLst>
          </p:cNvPr>
          <p:cNvSpPr/>
          <p:nvPr/>
        </p:nvSpPr>
        <p:spPr>
          <a:xfrm>
            <a:off x="243146" y="9657310"/>
            <a:ext cx="7161749" cy="698247"/>
          </a:xfrm>
          <a:prstGeom prst="roundRect">
            <a:avLst>
              <a:gd name="adj" fmla="val 50000"/>
            </a:avLst>
          </a:prstGeom>
          <a:noFill/>
          <a:ln w="12700">
            <a:solidFill>
              <a:srgbClr val="009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xmlns="" id="{79E740D8-6A3E-B838-1494-EF34A6355BF2}"/>
              </a:ext>
            </a:extLst>
          </p:cNvPr>
          <p:cNvSpPr txBox="1"/>
          <p:nvPr/>
        </p:nvSpPr>
        <p:spPr>
          <a:xfrm>
            <a:off x="1954945" y="10447624"/>
            <a:ext cx="3829695" cy="215444"/>
          </a:xfrm>
          <a:prstGeom prst="rect">
            <a:avLst/>
          </a:prstGeom>
          <a:noFill/>
        </p:spPr>
        <p:txBody>
          <a:bodyPr wrap="square" rtlCol="0">
            <a:spAutoFit/>
          </a:bodyPr>
          <a:lstStyle/>
          <a:p>
            <a:pPr algn="ctr"/>
            <a:r>
              <a:rPr lang="en-US" sz="800" dirty="0">
                <a:latin typeface="Century Gothic" panose="020B0502020202020204" pitchFamily="34" charset="0"/>
              </a:rPr>
              <a:t>This </a:t>
            </a:r>
            <a:r>
              <a:rPr lang="en-US" sz="800" i="1" dirty="0">
                <a:latin typeface="Century Gothic" panose="020B0502020202020204" pitchFamily="34" charset="0"/>
              </a:rPr>
              <a:t>Stress-Symptom Scale </a:t>
            </a:r>
            <a:r>
              <a:rPr lang="en-US" sz="800" dirty="0">
                <a:latin typeface="Century Gothic" panose="020B0502020202020204" pitchFamily="34" charset="0"/>
              </a:rPr>
              <a:t>is based on the work of Dr Allen Elkin (1999).</a:t>
            </a:r>
            <a:endParaRPr lang="en-ZA" sz="800" dirty="0">
              <a:latin typeface="Century Gothic" panose="020B0502020202020204" pitchFamily="34" charset="0"/>
            </a:endParaRPr>
          </a:p>
        </p:txBody>
      </p:sp>
      <p:pic>
        <p:nvPicPr>
          <p:cNvPr id="3" name="Picture 2" descr="Logo&#10;&#10;Description automatically generated">
            <a:extLst>
              <a:ext uri="{FF2B5EF4-FFF2-40B4-BE49-F238E27FC236}">
                <a16:creationId xmlns:a16="http://schemas.microsoft.com/office/drawing/2014/main" xmlns="" id="{4110CB87-7A33-4F2D-CFF4-CA7E8961D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99" y="206798"/>
            <a:ext cx="1145069" cy="6441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413</Words>
  <Application>Microsoft Office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dc:title>
  <dc:creator>Glenn  Simpson</dc:creator>
  <cp:lastModifiedBy>Glenn  Simpson</cp:lastModifiedBy>
  <cp:revision>7</cp:revision>
  <dcterms:created xsi:type="dcterms:W3CDTF">2022-08-29T08:04:54Z</dcterms:created>
  <dcterms:modified xsi:type="dcterms:W3CDTF">2022-09-14T08:14:13Z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2022-08-29T00:00:00Z</vt:filetime>
  </property>
  <property fmtid="{D5CDD505-2E9C-101B-9397-08002B2CF9AE}" pid="3" name="Creator">
    <vt:lpwstr>Adobe Illustrator 25.4 (Macintosh)</vt:lpwstr>
  </property>
  <property fmtid="{D5CDD505-2E9C-101B-9397-08002B2CF9AE}" pid="4" name="CreatorVersion">
    <vt:lpwstr>21.0.0</vt:lpwstr>
  </property>
  <property fmtid="{D5CDD505-2E9C-101B-9397-08002B2CF9AE}" pid="5" name="GTS_PDFXVersion">
    <vt:lpwstr>PDF/X-4</vt:lpwstr>
  </property>
  <property fmtid="{D5CDD505-2E9C-101B-9397-08002B2CF9AE}" pid="6" name="LastSaved">
    <vt:filetime>2022-08-29T00:00:00Z</vt:filetime>
  </property>
  <property fmtid="{D5CDD505-2E9C-101B-9397-08002B2CF9AE}" pid="7" name="Producer">
    <vt:lpwstr>Adobe PDF library 16.00</vt:lpwstr>
  </property>
</Properties>
</file>